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c7df2c18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c7df2c1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c7df2c18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c7df2c18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7df2c18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7df2c18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c7df2c18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c7df2c18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c7df2c18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c7df2c1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c7df2c18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c7df2c18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c7df2c18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c7df2c18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ab26b9e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ab26b9e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dc3621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dc3621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c7df2c1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c7df2c1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c7df2c1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c7df2c1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ab26b9ea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ab26b9ea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ab26b9ea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ab26b9ea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c36216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c36216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ab26b9ea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ab26b9ea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ab26b9ea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ab26b9ea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e4115e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e4115e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c7df2c18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c7df2c18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c7df2c1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c7df2c1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c7df2c1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c7df2c1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7df2c18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c7df2c18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c7df2c1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c7df2c1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c7df2c1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c7df2c1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RDUBZ9cF38d1cYdtCsE2SOpT04UpiU3r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Q_DieJF3k5bILTSwOlU2fGfhPKCKcVdZ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2SH-JCaqr1l16KrNSZpCMf3HMgIGHE_8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XXUp9F89Ha18TGArJ8rOLY-WS9WhC0HG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://drive.google.com/file/d/1eYhxoIf63N_WKoQxG5L3PrrlmRslRiU8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29iLr5sJf3mZQ27I4vndDW4PClOcXkDV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16_NMBOqQj0LGNJzh8OC0NViiIOqq4yL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wsEUkWuZe4OGSWyDRaOLcO6IrICwD0vk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hyperlink" Target="http://drive.google.com/file/d/1muYc6KH_UxU_GOcdrF-GMH5tWUsO_4sE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9tBwR3I6JMEdP9bOkjx-GeyrwRGMFn8E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EqybbAokw8EiUjMJrDIoWF7HN2umgVCe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HIjvU9unMmJADR_IRyuFMUoV1OOH4ysI/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hyperlink" Target="http://drive.google.com/file/d/1CBUtZEIGEQfqJ7RklrSD0GvZFg5xHpOX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xuA8zywtNS62kyrXjIqCanWCH-m-GYId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ewan-xu/pyaec" TargetMode="External"/><Relationship Id="rId4" Type="http://schemas.openxmlformats.org/officeDocument/2006/relationships/hyperlink" Target="https://ecs.utdallas.edu/loizou/speech/noizeu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3fDsnTYXf6n2wglgkOCATe1874lBVYgF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02I943kkFho-BQQHa32D7YwFimbUOwRU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3fDsnTYXf6n2wglgkOCATe1874lBVYgF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9orn8XpGfQo11yWaCGU5x6IGcX7czcl7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Audio Filtering on Dynamic Signals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10: Ankur Sharma and Jonathan Somayajulu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Restaurant (0 dB and 10 dB) 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513"/>
            <a:ext cx="4160749" cy="27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75" y="1152525"/>
            <a:ext cx="4160749" cy="277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title="cleaned_sp10_restaurant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775" y="39263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 title="cleaned_sp10_restaurant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050" y="3926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92200" y="234275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Frequency</a:t>
            </a:r>
            <a:r>
              <a:rPr lang="en"/>
              <a:t> Domain Kalman Filter: Exhibition: 0 dB and 10 dB)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" y="1277650"/>
            <a:ext cx="4247824" cy="28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1277650"/>
            <a:ext cx="4247824" cy="28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title="cleaned_sp10_exhibition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513" y="405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title="cleaned_sp10_exhibition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425" y="41095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92200" y="234275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Frequency Domain Kalman Filter: Train: 0 dB and 10 dB) 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1303875"/>
            <a:ext cx="4297399" cy="2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00" y="1303867"/>
            <a:ext cx="4297399" cy="286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 title="cleaned_sp10_train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650" y="4168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 title="cleaned_sp10_train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7900" y="4168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Frequency Domain Kalman Filter: Restaurant: 0 dB and 10 dB) 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" y="1290725"/>
            <a:ext cx="4336924" cy="28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76" y="1321524"/>
            <a:ext cx="4290698" cy="2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 title="cleaned_sp10_restaurant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000" y="4182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title="cleaned_sp10_restaurant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875" y="418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Exhibition: 0 dB and 10 dB) </a:t>
            </a:r>
            <a:endParaRPr sz="260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44575"/>
            <a:ext cx="4257900" cy="28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850" y="1211650"/>
            <a:ext cx="4356638" cy="2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 title="cleaned_sp10_exhibition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525" y="4116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 title="cleaned_sp10_exhibition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5575" y="41161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Train: 0 dB and 10 dB) </a:t>
            </a:r>
            <a:endParaRPr sz="26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13850"/>
            <a:ext cx="4224975" cy="2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00" y="1240200"/>
            <a:ext cx="4145925" cy="2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cleaned_sp10_train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063" y="4113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 title="cleaned_sp10_train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363" y="4004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Restaurant: 0 dB and 10 dB) </a:t>
            </a:r>
            <a:endParaRPr sz="26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41425"/>
            <a:ext cx="4094700" cy="27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50" y="1241425"/>
            <a:ext cx="4094700" cy="27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 title="cleaned_sp10_restaurant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925" y="3971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 title="cleaned_sp10_restaurant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200" y="3971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0" y="184175"/>
            <a:ext cx="4572000" cy="11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Do these filters work in low power hardware?</a:t>
            </a:r>
            <a:endParaRPr sz="348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9823" l="8062" r="1251" t="23757"/>
          <a:stretch/>
        </p:blipFill>
        <p:spPr>
          <a:xfrm>
            <a:off x="4450600" y="1248800"/>
            <a:ext cx="4649400" cy="31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2" type="body"/>
          </p:nvPr>
        </p:nvSpPr>
        <p:spPr>
          <a:xfrm>
            <a:off x="265500" y="13282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FPGA… maybe, but in IC - No!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cochlea design: there is a comparator which is very noise sensitive.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comparator is also a source of noise itself.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noise distribution can never be known before fabrication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Hence, we need an adaptive filter to compensate for the error in each comparator.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9823" l="8062" r="1251" t="23757"/>
          <a:stretch/>
        </p:blipFill>
        <p:spPr>
          <a:xfrm>
            <a:off x="-78825" y="1044475"/>
            <a:ext cx="498585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675200" y="190125"/>
            <a:ext cx="39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Top Level Diagram of the chip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207" y="0"/>
            <a:ext cx="346179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>
            <a:off x="4930300" y="2762750"/>
            <a:ext cx="6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6982350" y="2514050"/>
            <a:ext cx="231000" cy="24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20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low power hardware adaptation strategy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5" y="876975"/>
            <a:ext cx="782535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4441725" y="4697950"/>
            <a:ext cx="46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 4. The block diagram of adaptive feedback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Background/Motivation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Denoising and localizing sources in the presence of noise is a common problem in auditory processing</a:t>
            </a:r>
            <a:endParaRPr sz="4122"/>
          </a:p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The human ear does this well. Computers? Not so much</a:t>
            </a:r>
            <a:endParaRPr sz="4122"/>
          </a:p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Noise interruptions - major issue with audio streaming (Zoom, Skype, etc.)</a:t>
            </a:r>
            <a:endParaRPr i="1" sz="412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adaptive compensation work?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Comparator is a sensitive piece of hardware that determines </a:t>
            </a:r>
            <a:r>
              <a:rPr lang="en"/>
              <a:t>whether</a:t>
            </a:r>
            <a:r>
              <a:rPr lang="en"/>
              <a:t> one signal is higher than the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comparator is leaning more towards one signal, we count these increments.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Depending on the count, we select the 10 most significant bits in gray fashion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is sent back through the filter as a compensation on top of the biggest capacitor in the circuit.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the digital bits are </a:t>
            </a:r>
            <a:r>
              <a:rPr lang="en"/>
              <a:t>passed through the low pass filter, we are only left with the DC component of the feedback which changes the common mode of the signal.</a:t>
            </a:r>
            <a:r>
              <a:rPr lang="en"/>
              <a:t> 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50985"/>
          <a:stretch/>
        </p:blipFill>
        <p:spPr>
          <a:xfrm>
            <a:off x="5494150" y="3544475"/>
            <a:ext cx="2952750" cy="15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225" y="3651075"/>
            <a:ext cx="3335649" cy="123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>
            <a:off x="4690450" y="43528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2"/>
          <p:cNvSpPr txBox="1"/>
          <p:nvPr/>
        </p:nvSpPr>
        <p:spPr>
          <a:xfrm>
            <a:off x="1354750" y="4814825"/>
            <a:ext cx="38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Fig 5. Digital to analog </a:t>
            </a: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conversion</a:t>
            </a: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(Monolithic power systems)</a:t>
            </a:r>
            <a:endParaRPr sz="10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the compensated filter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1022450"/>
            <a:ext cx="6150298" cy="35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248725" y="1039563"/>
            <a:ext cx="252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Initial common mode of the signal: 500mV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Compensated common mode of the signal: 550mV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This change is extremely important for the sensitivity of our comparator.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add in the final report: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Simulink models for various filters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of more adaptive filters tested and their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017725"/>
            <a:ext cx="8520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Edwards, Robert Timothy. Time-frequency acoustic processing and recognition: Analysis and analog VLSI implementations. The Johns Hopkins University, 1999.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https://github.com/ewan-xu/pyaec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Sarpeshkar, R. (2010). Ultra Low Power Bioelectronics: Fundamentals, Biomedical Applications, and Bio-Inspired Systems. Cambridge: Cambridge University Press. doi:10.1017/CBO9780511841446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J.M. Kates. Accurate tuning curves in a cochlear model. IEEE Transactions on Speech and Audio Processing, 1(4):453–462, 1993. doi: 10.1109/89.242491.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Alfredo Rosado-Mu˜noz, Manuel Bataller-Mompe´an, Emilio Soria-Olivas, Claudio Scarante, and Juan F Guerrero-Mart´ınez. Fpga implementation of an adaptive filter robust to impulsive noise: Two approaches. IEEE Transactions on Industrial Electronics, 58(3):860–870, 2009.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https://ecs.utdallas.edu/loizou/speech/noizeus/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657"/>
              <a:buAutoNum type="arabicPeriod"/>
            </a:pPr>
            <a:r>
              <a:rPr lang="en" sz="1788"/>
              <a:t>Hu, Y. and Loizou, P. (2007). “Subjective evaluation and comparison of speech enhancement algorithms,” </a:t>
            </a:r>
            <a:r>
              <a:rPr i="1" lang="en" sz="1788"/>
              <a:t>Speech Communication</a:t>
            </a:r>
            <a:r>
              <a:rPr lang="en" sz="1788"/>
              <a:t>, 49, 588-601.</a:t>
            </a:r>
            <a:endParaRPr sz="1788"/>
          </a:p>
          <a:p>
            <a:pPr indent="-320172" lvl="0" marL="457200" rtl="0" algn="l">
              <a:spcBef>
                <a:spcPts val="0"/>
              </a:spcBef>
              <a:spcAft>
                <a:spcPts val="0"/>
              </a:spcAft>
              <a:buSzPct val="111761"/>
              <a:buAutoNum type="arabicPeriod"/>
            </a:pPr>
            <a:r>
              <a:rPr lang="en" sz="1843"/>
              <a:t>M. Dentino, J. McCool and B. Widrow, "Adaptive filtering in the frequency domain," in </a:t>
            </a:r>
            <a:r>
              <a:rPr i="1" lang="en" sz="1843"/>
              <a:t>Proceedings of the IEEE</a:t>
            </a:r>
            <a:r>
              <a:rPr lang="en" sz="1843"/>
              <a:t>, vol. 66, no. 12, pp. 1658-1659, Dec. 1978, doi: 10.1109/PROC.1978.11177.</a:t>
            </a:r>
            <a:endParaRPr sz="1843"/>
          </a:p>
          <a:p>
            <a:pPr indent="-31053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43"/>
              <a:t>Vasconuelos, M. (2022). </a:t>
            </a:r>
            <a:r>
              <a:rPr i="1" lang="en" sz="1843"/>
              <a:t>Kalman Filter </a:t>
            </a:r>
            <a:r>
              <a:rPr lang="en" sz="1843"/>
              <a:t>[PowerPoint Slides].</a:t>
            </a:r>
            <a:endParaRPr sz="1843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11377"/>
              <a:buAutoNum type="arabicPeriod"/>
            </a:pPr>
            <a:r>
              <a:rPr lang="en" sz="1616"/>
              <a:t>Zhao, S., Zhang, L., &amp; Lu, W. (2021). A generalized collaborative functional link adaptive filter for Nonlinear Active Noise Control. </a:t>
            </a:r>
            <a:r>
              <a:rPr i="1" lang="en" sz="1616"/>
              <a:t>Applied Acoustics</a:t>
            </a:r>
            <a:r>
              <a:rPr lang="en" sz="1616"/>
              <a:t>, </a:t>
            </a:r>
            <a:r>
              <a:rPr i="1" lang="en" sz="1616"/>
              <a:t>175</a:t>
            </a:r>
            <a:r>
              <a:rPr lang="en" sz="1616"/>
              <a:t>, 107799. https://doi.org/10.1016/j.apacoust.2020.107799</a:t>
            </a:r>
            <a:endParaRPr sz="2304"/>
          </a:p>
          <a:p>
            <a:pPr indent="-3080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88"/>
              <a:t>https://drive.google.com/drive/u/3/folders/1CNKlnhV81SYNPVJQHtsb5NWO_7mVxgnF</a:t>
            </a:r>
            <a:endParaRPr sz="1788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004250" y="2285400"/>
            <a:ext cx="11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9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700"/>
              <a:t>Goals </a:t>
            </a:r>
            <a:endParaRPr sz="27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607175"/>
            <a:ext cx="8520600" cy="4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81"/>
          </a:p>
          <a:p>
            <a:pPr indent="-3953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To implement adaptive filtering techniques in an auditory focused, dynamic application in order to reduce or eliminate noise to a sufficient level</a:t>
            </a:r>
            <a:endParaRPr sz="8080"/>
          </a:p>
          <a:p>
            <a:pPr indent="-3953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Demonstrate and test various filtering techniques to propose what the best solution could be</a:t>
            </a:r>
            <a:endParaRPr sz="8080"/>
          </a:p>
          <a:p>
            <a:pPr indent="-3953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Propose and/or implement a hardware solution based on the best filter design</a:t>
            </a:r>
            <a:endParaRPr sz="439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Audio samples from Noizeus website (6)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Algorithms processed audio samples at three different SNRs: 0 dB (baseline), 5 dB, and 10 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used three different filter types: time, </a:t>
            </a:r>
            <a:r>
              <a:rPr lang="en"/>
              <a:t>frequency, and collaborative functional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speech sources were tested with various noise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focus on one speech and noise combination (Restaurant, Train, Exhibition Hall) at </a:t>
            </a:r>
            <a:r>
              <a:rPr lang="en"/>
              <a:t>0 dB and 10 dB SNR levels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Time Domain Filter: Kalman Filter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28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Comprised of Hidden State Variable (System) and Observed Variable (Measurement) Equations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Generalization of the RLS filter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Benefits: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Allows for filter adaptivity (improvement on Wiener Filter)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Shortcomings: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Must derive the state prediction correlation matrix through direct observation (must be known)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400" y="1391109"/>
            <a:ext cx="5593950" cy="2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098975" y="3752375"/>
            <a:ext cx="419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1: Kalman Filter Block Diagram (9)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Background on Frequency Domain Filter: Frequency Domain Kalman Filter</a:t>
            </a:r>
            <a:endParaRPr sz="24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44875" y="1152475"/>
            <a:ext cx="38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Kalman Filter run in frequency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useful for filtering audio components and </a:t>
            </a:r>
            <a:r>
              <a:rPr lang="en"/>
              <a:t>frequency</a:t>
            </a:r>
            <a:r>
              <a:rPr lang="en"/>
              <a:t> specific adaptive filtering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 the same shortcomings of the time domain Kalman filter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100" y="1170125"/>
            <a:ext cx="4861500" cy="31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155625" y="4478325"/>
            <a:ext cx="48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2: Adaptive Filtering in Frequency Domain (8)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/>
              <a:t>Collaborative Functional Link Adaptive Filter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36669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 architecture includes a linear filter and a non linear filter in “collaboration”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Noise error correction feedback loop is driven by LMS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d(n) driven by a combination of nonlinear and linear filtering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Benefits: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Adaptivity and error information is driven by </a:t>
            </a:r>
            <a:r>
              <a:rPr lang="en" sz="1400"/>
              <a:t>correlation</a:t>
            </a:r>
            <a:r>
              <a:rPr lang="en" sz="1400"/>
              <a:t> between nonlinear and linear filters and information exchange between the two filters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125" y="1152475"/>
            <a:ext cx="4853724" cy="2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185588" y="3560025"/>
            <a:ext cx="48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3: Block Diagram of Collaborative Function LInk Adaptive Filter (10)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1017728"/>
            <a:ext cx="9144000" cy="41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Exhibition hall 0 dB and 10 dB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" y="1116600"/>
            <a:ext cx="4430175" cy="29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38" y="1149175"/>
            <a:ext cx="4332413" cy="2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title="cleaned_sp10_train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625" y="4070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cleaned_sp10_exhibition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750" y="4070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Train (0 dB and 10 dB) 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" y="1211800"/>
            <a:ext cx="4274400" cy="284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125" y="1197525"/>
            <a:ext cx="4317176" cy="2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cleaned_sp10_train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750" y="406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title="cleaned_sp10_train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113" y="40613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